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 id="259" r:id="rId8"/>
    <p:sldId id="260" r:id="rId9"/>
    <p:sldId id="261" r:id="rId10"/>
    <p:sldId id="262" r:id="rId11"/>
    <p:sldId id="279" r:id="rId12"/>
    <p:sldId id="280" r:id="rId13"/>
    <p:sldId id="275" r:id="rId14"/>
    <p:sldId id="277" r:id="rId15"/>
    <p:sldId id="285" r:id="rId16"/>
    <p:sldId id="273" r:id="rId17"/>
    <p:sldId id="283" r:id="rId18"/>
    <p:sldId id="284"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snapToObjects="1">
      <p:cViewPr varScale="1">
        <p:scale>
          <a:sx n="106" d="100"/>
          <a:sy n="106" d="100"/>
        </p:scale>
        <p:origin x="108"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SSD Total Unique Students Served</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FY17</c:v>
                </c:pt>
                <c:pt idx="1">
                  <c:v>FY18</c:v>
                </c:pt>
                <c:pt idx="2">
                  <c:v>FY19</c:v>
                </c:pt>
                <c:pt idx="3">
                  <c:v>FY20</c:v>
                </c:pt>
                <c:pt idx="4">
                  <c:v>FY21</c:v>
                </c:pt>
                <c:pt idx="5">
                  <c:v>FY22</c:v>
                </c:pt>
              </c:strCache>
            </c:strRef>
          </c:cat>
          <c:val>
            <c:numRef>
              <c:f>Sheet1!$B$2:$B$7</c:f>
              <c:numCache>
                <c:formatCode>General</c:formatCode>
                <c:ptCount val="6"/>
                <c:pt idx="0">
                  <c:v>700</c:v>
                </c:pt>
                <c:pt idx="1">
                  <c:v>738</c:v>
                </c:pt>
                <c:pt idx="2">
                  <c:v>869</c:v>
                </c:pt>
                <c:pt idx="3">
                  <c:v>914</c:v>
                </c:pt>
                <c:pt idx="4">
                  <c:v>1184</c:v>
                </c:pt>
                <c:pt idx="5">
                  <c:v>1386</c:v>
                </c:pt>
              </c:numCache>
            </c:numRef>
          </c:val>
          <c:extLst>
            <c:ext xmlns:c16="http://schemas.microsoft.com/office/drawing/2014/chart" uri="{C3380CC4-5D6E-409C-BE32-E72D297353CC}">
              <c16:uniqueId val="{00000000-731A-49BA-8B12-10A6EACB17EB}"/>
            </c:ext>
          </c:extLst>
        </c:ser>
        <c:dLbls>
          <c:showLegendKey val="0"/>
          <c:showVal val="0"/>
          <c:showCatName val="0"/>
          <c:showSerName val="0"/>
          <c:showPercent val="0"/>
          <c:showBubbleSize val="0"/>
        </c:dLbls>
        <c:gapWidth val="219"/>
        <c:overlap val="-27"/>
        <c:axId val="207272912"/>
        <c:axId val="207271248"/>
      </c:barChart>
      <c:catAx>
        <c:axId val="2072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7271248"/>
        <c:crosses val="autoZero"/>
        <c:auto val="1"/>
        <c:lblAlgn val="ctr"/>
        <c:lblOffset val="100"/>
        <c:noMultiLvlLbl val="0"/>
      </c:catAx>
      <c:valAx>
        <c:axId val="2072712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72729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1-Year</a:t>
            </a:r>
            <a:r>
              <a:rPr lang="en-US" baseline="0" dirty="0"/>
              <a:t> Retention Rates</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Bearkat Camp </c:v>
                </c:pt>
              </c:strCache>
            </c:strRef>
          </c:tx>
          <c:spPr>
            <a:solidFill>
              <a:schemeClr val="accent1"/>
            </a:solidFill>
            <a:ln>
              <a:noFill/>
            </a:ln>
            <a:effectLst/>
          </c:spPr>
          <c:invertIfNegative val="0"/>
          <c:cat>
            <c:strRef>
              <c:f>Sheet1!$A$2:$A$6</c:f>
              <c:strCache>
                <c:ptCount val="5"/>
                <c:pt idx="0">
                  <c:v>Fall '16</c:v>
                </c:pt>
                <c:pt idx="1">
                  <c:v>Fall '17</c:v>
                </c:pt>
                <c:pt idx="2">
                  <c:v>Fall '18</c:v>
                </c:pt>
                <c:pt idx="3">
                  <c:v>Fall '19</c:v>
                </c:pt>
                <c:pt idx="4">
                  <c:v>Fall '20</c:v>
                </c:pt>
              </c:strCache>
            </c:strRef>
          </c:cat>
          <c:val>
            <c:numRef>
              <c:f>Sheet1!$B$2:$B$6</c:f>
              <c:numCache>
                <c:formatCode>General</c:formatCode>
                <c:ptCount val="5"/>
                <c:pt idx="0">
                  <c:v>80.8</c:v>
                </c:pt>
                <c:pt idx="1">
                  <c:v>83</c:v>
                </c:pt>
                <c:pt idx="2">
                  <c:v>79.099999999999994</c:v>
                </c:pt>
                <c:pt idx="3">
                  <c:v>83.4</c:v>
                </c:pt>
                <c:pt idx="4">
                  <c:v>77.599999999999994</c:v>
                </c:pt>
              </c:numCache>
            </c:numRef>
          </c:val>
          <c:extLst>
            <c:ext xmlns:c16="http://schemas.microsoft.com/office/drawing/2014/chart" uri="{C3380CC4-5D6E-409C-BE32-E72D297353CC}">
              <c16:uniqueId val="{00000000-11EC-48AC-BF90-E04DFDD62AD5}"/>
            </c:ext>
          </c:extLst>
        </c:ser>
        <c:ser>
          <c:idx val="1"/>
          <c:order val="1"/>
          <c:tx>
            <c:strRef>
              <c:f>Sheet1!$C$1</c:f>
              <c:strCache>
                <c:ptCount val="1"/>
                <c:pt idx="0">
                  <c:v>SHSU</c:v>
                </c:pt>
              </c:strCache>
            </c:strRef>
          </c:tx>
          <c:spPr>
            <a:solidFill>
              <a:schemeClr val="accent2"/>
            </a:solidFill>
            <a:ln>
              <a:noFill/>
            </a:ln>
            <a:effectLst/>
          </c:spPr>
          <c:invertIfNegative val="0"/>
          <c:cat>
            <c:strRef>
              <c:f>Sheet1!$A$2:$A$6</c:f>
              <c:strCache>
                <c:ptCount val="5"/>
                <c:pt idx="0">
                  <c:v>Fall '16</c:v>
                </c:pt>
                <c:pt idx="1">
                  <c:v>Fall '17</c:v>
                </c:pt>
                <c:pt idx="2">
                  <c:v>Fall '18</c:v>
                </c:pt>
                <c:pt idx="3">
                  <c:v>Fall '19</c:v>
                </c:pt>
                <c:pt idx="4">
                  <c:v>Fall '20</c:v>
                </c:pt>
              </c:strCache>
            </c:strRef>
          </c:cat>
          <c:val>
            <c:numRef>
              <c:f>Sheet1!$C$2:$C$6</c:f>
              <c:numCache>
                <c:formatCode>General</c:formatCode>
                <c:ptCount val="5"/>
                <c:pt idx="0">
                  <c:v>76.83</c:v>
                </c:pt>
                <c:pt idx="1">
                  <c:v>75.760000000000005</c:v>
                </c:pt>
                <c:pt idx="2">
                  <c:v>75.42</c:v>
                </c:pt>
                <c:pt idx="3">
                  <c:v>78.900000000000006</c:v>
                </c:pt>
                <c:pt idx="4">
                  <c:v>72.540000000000006</c:v>
                </c:pt>
              </c:numCache>
            </c:numRef>
          </c:val>
          <c:extLst>
            <c:ext xmlns:c16="http://schemas.microsoft.com/office/drawing/2014/chart" uri="{C3380CC4-5D6E-409C-BE32-E72D297353CC}">
              <c16:uniqueId val="{00000001-11EC-48AC-BF90-E04DFDD62AD5}"/>
            </c:ext>
          </c:extLst>
        </c:ser>
        <c:dLbls>
          <c:showLegendKey val="0"/>
          <c:showVal val="0"/>
          <c:showCatName val="0"/>
          <c:showSerName val="0"/>
          <c:showPercent val="0"/>
          <c:showBubbleSize val="0"/>
        </c:dLbls>
        <c:gapWidth val="219"/>
        <c:overlap val="-27"/>
        <c:axId val="418268656"/>
        <c:axId val="418263664"/>
      </c:barChart>
      <c:catAx>
        <c:axId val="418268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8263664"/>
        <c:crosses val="autoZero"/>
        <c:auto val="1"/>
        <c:lblAlgn val="ctr"/>
        <c:lblOffset val="100"/>
        <c:noMultiLvlLbl val="0"/>
      </c:catAx>
      <c:valAx>
        <c:axId val="4182636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8268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827D43-90CD-AA79-18B3-0370D07E64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3542849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DD92D-F774-8F9C-75BE-C22B19A75C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8A3769-29C0-1BD5-8745-C2A68C1D9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F4D2A-EF61-E6D0-B4E3-B38579B09B48}"/>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5" name="Footer Placeholder 4">
            <a:extLst>
              <a:ext uri="{FF2B5EF4-FFF2-40B4-BE49-F238E27FC236}">
                <a16:creationId xmlns:a16="http://schemas.microsoft.com/office/drawing/2014/main" id="{936B274F-E542-5103-F5D7-7136151854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DAF5937-CD8E-0333-3500-C8D12DA93590}"/>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205832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B5A8B1-3056-17F9-D03E-D18EB185B8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128AA3-90B9-8043-05C4-811D25EC8E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3A67D9-394A-0EC4-0A08-9600A4FC4547}"/>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5" name="Footer Placeholder 4">
            <a:extLst>
              <a:ext uri="{FF2B5EF4-FFF2-40B4-BE49-F238E27FC236}">
                <a16:creationId xmlns:a16="http://schemas.microsoft.com/office/drawing/2014/main" id="{0D85AD54-D3D8-D02D-98D0-9C456BFA5A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8E920CD-D0ED-6C95-EB49-23C66FC35E78}"/>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5172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1730613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FB03-36C0-9464-DE65-5024D470F9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6903B8-B938-4303-D300-BB497868E3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E3CD99-3258-19F9-EF51-31C359594992}"/>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5" name="Footer Placeholder 4">
            <a:extLst>
              <a:ext uri="{FF2B5EF4-FFF2-40B4-BE49-F238E27FC236}">
                <a16:creationId xmlns:a16="http://schemas.microsoft.com/office/drawing/2014/main" id="{AF225F62-59E9-25A7-BCEF-43F05BA1E1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F528615-41A6-D8C5-8DBC-EE31FE2DACE6}"/>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146849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996E7-CCA4-80E0-0C1D-4012333FC1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028D7E-C822-975C-BBD4-1128E38859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FABF1B-1B15-5F5F-DB40-92638F556B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54C739-DA99-2921-3A41-80DB4EA77D82}"/>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6" name="Footer Placeholder 5">
            <a:extLst>
              <a:ext uri="{FF2B5EF4-FFF2-40B4-BE49-F238E27FC236}">
                <a16:creationId xmlns:a16="http://schemas.microsoft.com/office/drawing/2014/main" id="{F472A6D0-AE92-547C-83A0-FA5FD15CC7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947BAFB-CD63-FABA-61E5-F9879DB5A0FB}"/>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411466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22122-1C09-0E69-C567-198E9F5766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B8A228-3A40-F6FD-78CE-5B880A766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790A8B-213C-25DA-ADDF-ED3242926B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44D492-EE80-AC94-0FD8-C9703E39A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E47756-66EC-D3D8-37F3-988B41ED2B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761C46-0586-727B-C46A-DD995E3A7222}"/>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8" name="Footer Placeholder 7">
            <a:extLst>
              <a:ext uri="{FF2B5EF4-FFF2-40B4-BE49-F238E27FC236}">
                <a16:creationId xmlns:a16="http://schemas.microsoft.com/office/drawing/2014/main" id="{4AEC34D7-68C1-9199-26ED-05D5479AC4E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A89BF9F-9F13-EF37-EDC6-AEAF513517CE}"/>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2197051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147600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3FCF3B-272C-E198-45E8-88A1B3F942A7}"/>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3" name="Footer Placeholder 2">
            <a:extLst>
              <a:ext uri="{FF2B5EF4-FFF2-40B4-BE49-F238E27FC236}">
                <a16:creationId xmlns:a16="http://schemas.microsoft.com/office/drawing/2014/main" id="{A37CF99E-7505-8F13-BEA4-336589CB845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1249D88-7471-3C11-CCD1-DC21654D3B30}"/>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68811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DD91-5420-67ED-CF2B-B83036AB9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A56AFE-4223-BECD-0747-B512806ECE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CAAB76-6766-499D-EABE-FB5F47D8C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24A1FC-15F1-60BB-4AB4-7AC26D165409}"/>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6" name="Footer Placeholder 5">
            <a:extLst>
              <a:ext uri="{FF2B5EF4-FFF2-40B4-BE49-F238E27FC236}">
                <a16:creationId xmlns:a16="http://schemas.microsoft.com/office/drawing/2014/main" id="{4567B1D5-3376-9C20-2849-73EA6506B0B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6E885B7-DBE6-9DF4-D597-A63678F73230}"/>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408876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FDDF-C983-155F-BEAA-AA013DA747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D22576-8BFD-7261-9F1C-04E679F5E9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41FF5-CC6B-455D-0D57-A14FE3E92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F4E73F-1F27-5557-7972-B9F9EE9274DB}"/>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6" name="Footer Placeholder 5">
            <a:extLst>
              <a:ext uri="{FF2B5EF4-FFF2-40B4-BE49-F238E27FC236}">
                <a16:creationId xmlns:a16="http://schemas.microsoft.com/office/drawing/2014/main" id="{E520C5A9-5B8F-27DE-C729-FAEC424CE69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EFDE2C2-BB04-2813-70EE-7E1A12410F79}"/>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2213074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3/30/2023</a:t>
            </a:fld>
            <a:endParaRPr lang="en-US" dirty="0"/>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dirty="0"/>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788729"/>
            <a:ext cx="9144000" cy="2387600"/>
          </a:xfrm>
        </p:spPr>
        <p:txBody>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Division of Student Affairs</a:t>
            </a:r>
          </a:p>
        </p:txBody>
      </p:sp>
      <p:sp>
        <p:nvSpPr>
          <p:cNvPr id="3" name="Subtitle 2">
            <a:extLst>
              <a:ext uri="{FF2B5EF4-FFF2-40B4-BE49-F238E27FC236}">
                <a16:creationId xmlns:a16="http://schemas.microsoft.com/office/drawing/2014/main" id="{E8528458-64CD-0F4E-1F7E-693D7409A6DE}"/>
              </a:ext>
            </a:extLst>
          </p:cNvPr>
          <p:cNvSpPr>
            <a:spLocks noGrp="1"/>
          </p:cNvSpPr>
          <p:nvPr>
            <p:ph type="subTitle" idx="1"/>
          </p:nvPr>
        </p:nvSpPr>
        <p:spPr>
          <a:xfrm>
            <a:off x="1524000" y="3268404"/>
            <a:ext cx="9144000" cy="1655762"/>
          </a:xfrm>
        </p:spPr>
        <p:txBody>
          <a:bodyPr/>
          <a:lstStyle/>
          <a:p>
            <a:r>
              <a:rPr lang="en-US" dirty="0">
                <a:solidFill>
                  <a:schemeClr val="bg2">
                    <a:lumMod val="25000"/>
                  </a:schemeClr>
                </a:solidFill>
                <a:latin typeface="Helvetica" pitchFamily="2" charset="0"/>
              </a:rPr>
              <a:t>FY 2024 Planning and Budget Meeting</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#2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C3A8575A-EB22-1187-5EA3-739E84F867B1}"/>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BC84E82B-8BDC-6A0A-4E07-C35FBDD3D746}"/>
              </a:ext>
            </a:extLst>
          </p:cNvPr>
          <p:cNvGraphicFramePr>
            <a:graphicFrameLocks noGrp="1"/>
          </p:cNvGraphicFramePr>
          <p:nvPr>
            <p:extLst>
              <p:ext uri="{D42A27DB-BD31-4B8C-83A1-F6EECF244321}">
                <p14:modId xmlns:p14="http://schemas.microsoft.com/office/powerpoint/2010/main" val="2724546813"/>
              </p:ext>
            </p:extLst>
          </p:nvPr>
        </p:nvGraphicFramePr>
        <p:xfrm>
          <a:off x="736141" y="1906704"/>
          <a:ext cx="10515600" cy="4442521"/>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a:rPr>
                        <a:t>#3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TSUS Mental Health Initiative</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Strategic Priority 1 </a:t>
                      </a:r>
                      <a:endParaRPr lang="en-US" dirty="0">
                        <a:latin typeface="Helvetica"/>
                      </a:endParaRPr>
                    </a:p>
                    <a:p>
                      <a:pPr lvl="0">
                        <a:buNone/>
                      </a:pPr>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Goal 1: Recruit, retain, graduate, and transform students to succeed to drive sustainable growth.</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$270,000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Per guidance from the Chancellor, all system components will implement a tele-health platform prior to the start of the fall ‘23 semester.  After an extensive RFP process, TSUS will be partnering with TimelyMD as the provider of this service.  The requested funds represents the cost required for SHSU’s implementation of this platform.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Non-compliance with a system-level directive. Inability to offer robust mental health services to distance learners, non-traditional students, and students who are less likely to seek in person mental health services due to various barriers.</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6466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#3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E54022F2-0FCF-C37E-BD5E-BF2E9FCAD77D}"/>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59504203-95BC-CB79-4460-36ACA4CC06BB}"/>
              </a:ext>
            </a:extLst>
          </p:cNvPr>
          <p:cNvGraphicFramePr>
            <a:graphicFrameLocks noGrp="1"/>
          </p:cNvGraphicFramePr>
          <p:nvPr>
            <p:extLst>
              <p:ext uri="{D42A27DB-BD31-4B8C-83A1-F6EECF244321}">
                <p14:modId xmlns:p14="http://schemas.microsoft.com/office/powerpoint/2010/main" val="1149534271"/>
              </p:ext>
            </p:extLst>
          </p:nvPr>
        </p:nvGraphicFramePr>
        <p:xfrm>
          <a:off x="846291" y="1380722"/>
          <a:ext cx="10515600" cy="4363570"/>
        </p:xfrm>
        <a:graphic>
          <a:graphicData uri="http://schemas.openxmlformats.org/drawingml/2006/table">
            <a:tbl>
              <a:tblPr firstRow="1" bandRow="1">
                <a:tableStyleId>{21E4AEA4-8DFA-4A89-87EB-49C32662AFE0}</a:tableStyleId>
              </a:tblPr>
              <a:tblGrid>
                <a:gridCol w="2794234">
                  <a:extLst>
                    <a:ext uri="{9D8B030D-6E8A-4147-A177-3AD203B41FA5}">
                      <a16:colId xmlns:a16="http://schemas.microsoft.com/office/drawing/2014/main" val="1196900940"/>
                    </a:ext>
                  </a:extLst>
                </a:gridCol>
                <a:gridCol w="7721366">
                  <a:extLst>
                    <a:ext uri="{9D8B030D-6E8A-4147-A177-3AD203B41FA5}">
                      <a16:colId xmlns:a16="http://schemas.microsoft.com/office/drawing/2014/main" val="3568809713"/>
                    </a:ext>
                  </a:extLst>
                </a:gridCol>
              </a:tblGrid>
              <a:tr h="406471">
                <a:tc>
                  <a:txBody>
                    <a:bodyPr/>
                    <a:lstStyle/>
                    <a:p>
                      <a:r>
                        <a:rPr lang="en-US" sz="2000" b="1" i="0" dirty="0">
                          <a:latin typeface="Helvetica"/>
                        </a:rPr>
                        <a:t>#4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Bearkat Kickoff - On-Going Development/Operation</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Strategic Priority 1 </a:t>
                      </a:r>
                      <a:endParaRPr lang="en-US" dirty="0">
                        <a:latin typeface="Helvetica"/>
                      </a:endParaRPr>
                    </a:p>
                    <a:p>
                      <a:pPr lvl="0">
                        <a:buNone/>
                      </a:pPr>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Goal 1: Recruit, retain, graduate, and transform students to succeed to drive sustainable growth.</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$607,650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Funds to support the ongoing development/operation of Bearkat Kickoff once the initial grant funds have been depleted. The requested funds represent the initial estimate for non-grant supported operations to include staffing and O&amp;M.</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Early data suggest that the activities related to Kickoff will directly influence targeted populations that are currently of interest for retention efforts.  Lack of funding prior to fully understanding the impact of the program could lead to ongoing loss of students from these key demographics.</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850747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Supportive Data – Budget Priority #4</a:t>
            </a:r>
            <a:endParaRPr lang="en-US" i="1" dirty="0">
              <a:solidFill>
                <a:srgbClr val="E36436"/>
              </a:solidFill>
              <a:latin typeface="Helvetica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graphicFrame>
        <p:nvGraphicFramePr>
          <p:cNvPr id="9" name="Content Placeholder 8" descr="1-Year Retention Rates">
            <a:extLst>
              <a:ext uri="{FF2B5EF4-FFF2-40B4-BE49-F238E27FC236}">
                <a16:creationId xmlns:a16="http://schemas.microsoft.com/office/drawing/2014/main" id="{E78304EB-B800-F441-CC3E-E2986C22FC29}"/>
              </a:ext>
            </a:extLst>
          </p:cNvPr>
          <p:cNvGraphicFramePr>
            <a:graphicFrameLocks noGrp="1"/>
          </p:cNvGraphicFramePr>
          <p:nvPr>
            <p:ph idx="1"/>
            <p:extLst>
              <p:ext uri="{D42A27DB-BD31-4B8C-83A1-F6EECF244321}">
                <p14:modId xmlns:p14="http://schemas.microsoft.com/office/powerpoint/2010/main" val="1268589475"/>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2184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Summary of Budget Requests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vert="horz" lIns="91440" tIns="45720" rIns="91440" bIns="45720" rtlCol="0" anchor="t">
            <a:normAutofit fontScale="85000" lnSpcReduction="20000"/>
          </a:bodyPr>
          <a:lstStyle/>
          <a:p>
            <a:pPr marL="514350" indent="-514350">
              <a:buFont typeface="+mj-lt"/>
              <a:buAutoNum type="arabicPeriod"/>
            </a:pPr>
            <a:endParaRPr lang="en-US" dirty="0">
              <a:solidFill>
                <a:schemeClr val="bg2">
                  <a:lumMod val="25000"/>
                </a:schemeClr>
              </a:solidFill>
              <a:latin typeface="Helvetica"/>
              <a:ea typeface="Helvetica Neue" panose="02000503000000020004" pitchFamily="2" charset="0"/>
              <a:cs typeface="Helvetica Neue" panose="02000503000000020004" pitchFamily="2" charset="0"/>
            </a:endParaRPr>
          </a:p>
          <a:p>
            <a:pPr marL="514350" indent="-514350">
              <a:buAutoNum type="arabicPeriod"/>
            </a:pPr>
            <a:r>
              <a:rPr lang="en-US" dirty="0">
                <a:solidFill>
                  <a:schemeClr val="bg2">
                    <a:lumMod val="25000"/>
                  </a:schemeClr>
                </a:solidFill>
                <a:latin typeface="Helvetica"/>
                <a:ea typeface="Helvetica Neue" panose="02000503000000020004" pitchFamily="2" charset="0"/>
                <a:cs typeface="Helvetica Neue" panose="02000503000000020004" pitchFamily="2" charset="0"/>
              </a:rPr>
              <a:t>O&amp;M increase for Disability Service communication access services – $200,000</a:t>
            </a:r>
            <a:endParaRPr lang="en-US" dirty="0">
              <a:solidFill>
                <a:schemeClr val="bg2">
                  <a:lumMod val="25000"/>
                </a:schemeClr>
              </a:solidFill>
              <a:latin typeface="Helvetica"/>
            </a:endParaRPr>
          </a:p>
          <a:p>
            <a:pPr marL="514350" indent="-514350">
              <a:buFont typeface="+mj-lt"/>
              <a:buAutoNum type="arabicPeriod"/>
            </a:pPr>
            <a:endParaRPr lang="en-US" dirty="0">
              <a:solidFill>
                <a:schemeClr val="bg2">
                  <a:lumMod val="25000"/>
                </a:schemeClr>
              </a:solidFill>
              <a:latin typeface="Helvetica"/>
              <a:ea typeface="Helvetica Neue" panose="02000503000000020004" pitchFamily="2" charset="0"/>
              <a:cs typeface="Helvetica Neue" panose="02000503000000020004" pitchFamily="2" charset="0"/>
            </a:endParaRPr>
          </a:p>
          <a:p>
            <a:pPr marL="514350" indent="-514350">
              <a:buAutoNum type="arabicPeriod"/>
            </a:pPr>
            <a:r>
              <a:rPr lang="en-US" dirty="0">
                <a:solidFill>
                  <a:schemeClr val="bg2">
                    <a:lumMod val="25000"/>
                  </a:schemeClr>
                </a:solidFill>
                <a:latin typeface="Helvetica"/>
                <a:ea typeface="Helvetica Neue" panose="02000503000000020004" pitchFamily="2" charset="0"/>
                <a:cs typeface="Helvetica Neue" panose="02000503000000020004" pitchFamily="2" charset="0"/>
              </a:rPr>
              <a:t>Accommodation Counselor position – $ 74,424  (Disability Services)</a:t>
            </a:r>
            <a:endParaRPr lang="en-US" dirty="0">
              <a:solidFill>
                <a:schemeClr val="bg2">
                  <a:lumMod val="25000"/>
                </a:schemeClr>
              </a:solidFill>
              <a:latin typeface="Helvetica"/>
            </a:endParaRPr>
          </a:p>
          <a:p>
            <a:pPr marL="514350" indent="-514350">
              <a:buFont typeface="+mj-lt"/>
              <a:buAutoNum type="arabicPeriod"/>
            </a:pPr>
            <a:endParaRPr lang="en-US" dirty="0">
              <a:solidFill>
                <a:schemeClr val="bg2">
                  <a:lumMod val="25000"/>
                </a:schemeClr>
              </a:solidFill>
              <a:latin typeface="Helvetica"/>
              <a:ea typeface="Helvetica Neue" panose="02000503000000020004" pitchFamily="2" charset="0"/>
              <a:cs typeface="Helvetica Neue" panose="02000503000000020004" pitchFamily="2" charset="0"/>
            </a:endParaRPr>
          </a:p>
          <a:p>
            <a:pPr marL="514350" indent="-514350">
              <a:buAutoNum type="arabicPeriod"/>
            </a:pPr>
            <a:r>
              <a:rPr lang="en-US" dirty="0">
                <a:solidFill>
                  <a:schemeClr val="bg2">
                    <a:lumMod val="25000"/>
                  </a:schemeClr>
                </a:solidFill>
                <a:latin typeface="Helvetica"/>
                <a:ea typeface="Helvetica Neue" panose="02000503000000020004" pitchFamily="2" charset="0"/>
                <a:cs typeface="Helvetica Neue" panose="02000503000000020004" pitchFamily="2" charset="0"/>
              </a:rPr>
              <a:t>Tele-health platform implementation per guidance from TSUS Chancellor– $ 270,000</a:t>
            </a:r>
            <a:endParaRPr lang="en-US" dirty="0">
              <a:solidFill>
                <a:schemeClr val="bg2">
                  <a:lumMod val="25000"/>
                </a:schemeClr>
              </a:solidFill>
              <a:latin typeface="Helvetica"/>
            </a:endParaRPr>
          </a:p>
          <a:p>
            <a:pPr marL="514350" indent="-514350">
              <a:buFont typeface="+mj-lt"/>
              <a:buAutoNum type="arabicPeriod"/>
            </a:pPr>
            <a:endParaRPr lang="en-US" dirty="0">
              <a:solidFill>
                <a:schemeClr val="bg2">
                  <a:lumMod val="25000"/>
                </a:schemeClr>
              </a:solidFill>
              <a:latin typeface="Helvetica"/>
              <a:ea typeface="Helvetica Neue" panose="02000503000000020004" pitchFamily="2" charset="0"/>
              <a:cs typeface="Helvetica Neue" panose="02000503000000020004" pitchFamily="2" charset="0"/>
            </a:endParaRPr>
          </a:p>
          <a:p>
            <a:pPr marL="514350" indent="-514350">
              <a:buAutoNum type="arabicPeriod"/>
            </a:pPr>
            <a:r>
              <a:rPr lang="en-US" dirty="0">
                <a:solidFill>
                  <a:schemeClr val="bg2">
                    <a:lumMod val="25000"/>
                  </a:schemeClr>
                </a:solidFill>
                <a:latin typeface="Helvetica"/>
                <a:ea typeface="Helvetica Neue" panose="02000503000000020004" pitchFamily="2" charset="0"/>
                <a:cs typeface="Helvetica Neue" panose="02000503000000020004" pitchFamily="2" charset="0"/>
              </a:rPr>
              <a:t>Bearkat Kickoff Program – $ 607,650</a:t>
            </a:r>
            <a:endParaRPr lang="en-US" dirty="0">
              <a:solidFill>
                <a:schemeClr val="bg2">
                  <a:lumMod val="25000"/>
                </a:schemeClr>
              </a:solidFill>
              <a:latin typeface="Helvetica"/>
            </a:endParaRPr>
          </a:p>
          <a:p>
            <a:pPr marL="514350" indent="-514350">
              <a:buFont typeface="+mj-lt"/>
              <a:buAutoNum type="arabicPeriod"/>
            </a:pPr>
            <a:endParaRPr lang="en-US" dirty="0">
              <a:solidFill>
                <a:schemeClr val="bg2">
                  <a:lumMod val="2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dirty="0">
                <a:solidFill>
                  <a:srgbClr val="E36436"/>
                </a:solidFill>
                <a:latin typeface="Helvetica" pitchFamily="2" charset="0"/>
                <a:ea typeface="Helvetica Neue" panose="02000503000000020004" pitchFamily="2" charset="0"/>
                <a:cs typeface="Helvetica Neue" panose="02000503000000020004" pitchFamily="2" charset="0"/>
              </a:rPr>
              <a:t>*Total Amount Requested – $1,150,074</a:t>
            </a:r>
          </a:p>
        </p:txBody>
      </p:sp>
    </p:spTree>
    <p:extLst>
      <p:ext uri="{BB962C8B-B14F-4D97-AF65-F5344CB8AC3E}">
        <p14:creationId xmlns:p14="http://schemas.microsoft.com/office/powerpoint/2010/main" val="822068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79953" y="300547"/>
            <a:ext cx="10515600" cy="810516"/>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Self-funded New Initiatives </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46069" y="1029514"/>
            <a:ext cx="10486470" cy="5522085"/>
          </a:xfrm>
        </p:spPr>
        <p:txBody>
          <a:bodyPr vert="horz" lIns="91440" tIns="45720" rIns="91440" bIns="45720" rtlCol="0" anchor="t">
            <a:normAutofit fontScale="77500" lnSpcReduction="20000"/>
          </a:bodyPr>
          <a:lstStyle/>
          <a:p>
            <a:pPr marL="1371600" lvl="3" indent="0">
              <a:buNone/>
            </a:pPr>
            <a:endParaRPr lang="en-US" b="1" dirty="0">
              <a:solidFill>
                <a:schemeClr val="bg2">
                  <a:lumMod val="25000"/>
                </a:schemeClr>
              </a:solidFill>
              <a:latin typeface="Helvetica"/>
              <a:cs typeface="Helvetica"/>
            </a:endParaRPr>
          </a:p>
          <a:p>
            <a:pPr marL="1371600" lvl="3" indent="0">
              <a:buNone/>
            </a:pPr>
            <a:endParaRPr lang="en-US" b="1" dirty="0">
              <a:solidFill>
                <a:schemeClr val="bg2">
                  <a:lumMod val="25000"/>
                </a:schemeClr>
              </a:solidFill>
              <a:latin typeface="Helvetica"/>
              <a:cs typeface="Helvetica"/>
            </a:endParaRPr>
          </a:p>
          <a:p>
            <a:pPr marL="1714500" lvl="3" indent="-342900">
              <a:spcAft>
                <a:spcPts val="500"/>
              </a:spcAft>
              <a:buAutoNum type="arabicPeriod"/>
            </a:pPr>
            <a:endParaRPr lang="en-US" b="1" dirty="0">
              <a:solidFill>
                <a:schemeClr val="bg2">
                  <a:lumMod val="25000"/>
                </a:schemeClr>
              </a:solidFill>
              <a:latin typeface="Helvetica"/>
              <a:cs typeface="Helvetica"/>
            </a:endParaRPr>
          </a:p>
          <a:p>
            <a:pPr marL="1371600" lvl="3" indent="0">
              <a:buAutoNum type="arabicPeriod"/>
            </a:pPr>
            <a:r>
              <a:rPr lang="en-US" b="1" dirty="0">
                <a:solidFill>
                  <a:schemeClr val="bg2">
                    <a:lumMod val="25000"/>
                  </a:schemeClr>
                </a:solidFill>
                <a:latin typeface="Helvetica"/>
                <a:cs typeface="Helvetica"/>
              </a:rPr>
              <a:t> Other – Increase in SA-COM budget per Proforma to fund Student Affairs events and programs. </a:t>
            </a:r>
          </a:p>
          <a:p>
            <a:pPr marL="1371600" lvl="3" indent="0">
              <a:buNone/>
            </a:pPr>
            <a:r>
              <a:rPr lang="en-US" b="1" dirty="0">
                <a:solidFill>
                  <a:schemeClr val="bg2">
                    <a:lumMod val="25000"/>
                  </a:schemeClr>
                </a:solidFill>
                <a:latin typeface="Helvetica"/>
                <a:cs typeface="Helvetica"/>
              </a:rPr>
              <a:t>(VPSA) - $114,758</a:t>
            </a:r>
          </a:p>
          <a:p>
            <a:pPr marL="571500" lvl="3" indent="0">
              <a:spcAft>
                <a:spcPts val="500"/>
              </a:spcAft>
              <a:buNone/>
            </a:pPr>
            <a:r>
              <a:rPr lang="en-US" b="1" dirty="0">
                <a:solidFill>
                  <a:schemeClr val="bg2">
                    <a:lumMod val="25000"/>
                  </a:schemeClr>
                </a:solidFill>
                <a:latin typeface="Helvetica"/>
                <a:cs typeface="Helvetica"/>
              </a:rPr>
              <a:t>                Goal 1.1 – Recruit, retain, graduate, and empower students to drive sustainable </a:t>
            </a:r>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growth.</a:t>
            </a:r>
            <a:endParaRPr lang="en-US" dirty="0">
              <a:solidFill>
                <a:schemeClr val="bg2">
                  <a:lumMod val="25000"/>
                </a:schemeClr>
              </a:solidFill>
              <a:cs typeface="Calibri"/>
            </a:endParaRPr>
          </a:p>
          <a:p>
            <a:pPr marL="1371600" lvl="3" indent="0">
              <a:spcAft>
                <a:spcPts val="500"/>
              </a:spcAft>
              <a:buNone/>
            </a:pPr>
            <a:endParaRPr lang="en-US" b="1" dirty="0">
              <a:solidFill>
                <a:schemeClr val="bg2">
                  <a:lumMod val="25000"/>
                </a:schemeClr>
              </a:solidFill>
              <a:latin typeface="Helvetica"/>
              <a:ea typeface="Helvetica Neue" panose="02000503000000020004" pitchFamily="2" charset="0"/>
              <a:cs typeface="Helvetica Neue" panose="02000503000000020004" pitchFamily="2" charset="0"/>
            </a:endParaRPr>
          </a:p>
          <a:p>
            <a:pPr marL="1371600" lvl="3" indent="0">
              <a:buNone/>
            </a:pPr>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2.  O&amp;M – Increase </a:t>
            </a:r>
            <a:r>
              <a:rPr lang="en-US" b="1" dirty="0">
                <a:solidFill>
                  <a:schemeClr val="bg2">
                    <a:lumMod val="25000"/>
                  </a:schemeClr>
                </a:solidFill>
                <a:latin typeface="Helvetica"/>
                <a:cs typeface="Helvetica"/>
              </a:rPr>
              <a:t>primarily</a:t>
            </a:r>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 related to cover bond payments for new buildings, general cost </a:t>
            </a:r>
            <a:endParaRPr lang="en-US" dirty="0">
              <a:solidFill>
                <a:schemeClr val="bg2">
                  <a:lumMod val="25000"/>
                </a:schemeClr>
              </a:solidFill>
              <a:latin typeface="Calibri" panose="020F0502020204030204"/>
              <a:ea typeface="Helvetica Neue" panose="02000503000000020004" pitchFamily="2" charset="0"/>
              <a:cs typeface="Calibri"/>
            </a:endParaRPr>
          </a:p>
          <a:p>
            <a:pPr marL="1371600" lvl="3" indent="0">
              <a:buNone/>
            </a:pPr>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increases and planned future renovations and repairs.  (Residence Life) - $1,922,760</a:t>
            </a:r>
            <a:endParaRPr lang="en-US" dirty="0">
              <a:solidFill>
                <a:schemeClr val="bg2">
                  <a:lumMod val="25000"/>
                </a:schemeClr>
              </a:solidFill>
              <a:cs typeface="Calibri"/>
            </a:endParaRPr>
          </a:p>
          <a:p>
            <a:pPr marL="1371600" lvl="3" indent="0">
              <a:buNone/>
            </a:pPr>
            <a:r>
              <a:rPr lang="en-US" b="1" dirty="0">
                <a:solidFill>
                  <a:schemeClr val="bg2">
                    <a:lumMod val="25000"/>
                  </a:schemeClr>
                </a:solidFill>
                <a:latin typeface="Helvetica"/>
                <a:cs typeface="Helvetica"/>
              </a:rPr>
              <a:t>Goal 1.1 – Recruit, retain, graduate, and empower students to drive sustainable </a:t>
            </a:r>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growth.</a:t>
            </a:r>
          </a:p>
          <a:p>
            <a:pPr marL="1371600" lvl="3" indent="0">
              <a:buNone/>
            </a:pPr>
            <a:endParaRPr lang="en-US" b="1" dirty="0">
              <a:solidFill>
                <a:schemeClr val="bg2">
                  <a:lumMod val="25000"/>
                </a:schemeClr>
              </a:solidFill>
              <a:latin typeface="Helvetica"/>
              <a:ea typeface="Helvetica Neue" panose="02000503000000020004" pitchFamily="2" charset="0"/>
              <a:cs typeface="Helvetica Neue" panose="02000503000000020004" pitchFamily="2" charset="0"/>
            </a:endParaRPr>
          </a:p>
          <a:p>
            <a:pPr marL="1371600" lvl="3" indent="0">
              <a:buNone/>
            </a:pPr>
            <a:r>
              <a:rPr lang="en-US" b="1" dirty="0">
                <a:solidFill>
                  <a:schemeClr val="bg2">
                    <a:lumMod val="25000"/>
                  </a:schemeClr>
                </a:solidFill>
                <a:latin typeface="Helvetica"/>
              </a:rPr>
              <a:t>3.  O&amp;M – Defray escalating cost of communications access services mandated by</a:t>
            </a:r>
          </a:p>
          <a:p>
            <a:pPr marL="1371600" lvl="3" indent="0">
              <a:buNone/>
            </a:pPr>
            <a:r>
              <a:rPr lang="en-US" b="1" dirty="0">
                <a:solidFill>
                  <a:schemeClr val="bg2">
                    <a:lumMod val="25000"/>
                  </a:schemeClr>
                </a:solidFill>
                <a:latin typeface="Helvetica"/>
              </a:rPr>
              <a:t>ADA.  (Disability Services) - $200,000 (fund balance)</a:t>
            </a:r>
          </a:p>
          <a:p>
            <a:pPr marL="1371600" lvl="3" indent="0">
              <a:buNone/>
            </a:pPr>
            <a:r>
              <a:rPr lang="en-US" b="1" dirty="0">
                <a:solidFill>
                  <a:schemeClr val="bg2">
                    <a:lumMod val="25000"/>
                  </a:schemeClr>
                </a:solidFill>
                <a:latin typeface="Helvetica"/>
              </a:rPr>
              <a:t>Goal 1.1 – Recruit, retain, graduate, and empower students to drive sustainable growth.</a:t>
            </a:r>
          </a:p>
          <a:p>
            <a:pPr marL="1371600" lvl="3">
              <a:buNone/>
            </a:pPr>
            <a:endParaRPr lang="en-US" b="1" dirty="0">
              <a:solidFill>
                <a:schemeClr val="bg2">
                  <a:lumMod val="25000"/>
                </a:schemeClr>
              </a:solidFill>
              <a:latin typeface="Helvetica"/>
              <a:ea typeface="Helvetica Neue" panose="02000503000000020004" pitchFamily="2" charset="0"/>
              <a:cs typeface="Helvetica"/>
            </a:endParaRPr>
          </a:p>
          <a:p>
            <a:pPr marL="1371600" lvl="3" indent="0">
              <a:buNone/>
            </a:pPr>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4.  REDUCTIONS - $202,000</a:t>
            </a:r>
            <a:endParaRPr lang="en-US" dirty="0">
              <a:solidFill>
                <a:schemeClr val="bg2">
                  <a:lumMod val="25000"/>
                </a:schemeClr>
              </a:solidFill>
              <a:cs typeface="Calibri"/>
            </a:endParaRPr>
          </a:p>
          <a:p>
            <a:pPr lvl="4"/>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MSF ($46,000) –  Fund Balance</a:t>
            </a:r>
          </a:p>
          <a:p>
            <a:pPr lvl="4"/>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LSC ($63,000) – Capital </a:t>
            </a: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4"/>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RSF ($59,000) – Capital</a:t>
            </a:r>
          </a:p>
          <a:p>
            <a:pPr lvl="4"/>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SSF ($34,000) –  As approved by the SSF Committee</a:t>
            </a:r>
          </a:p>
          <a:p>
            <a:pPr marL="1828800" lvl="4" indent="0">
              <a:buNone/>
            </a:pPr>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 Goal 1.1 – Recruit, retain, graduate, and empower students to drive sustainable growth.   </a:t>
            </a: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1828800" lvl="4" indent="0">
              <a:buNone/>
            </a:pPr>
            <a:endParaRPr lang="en-US" b="1" dirty="0">
              <a:solidFill>
                <a:schemeClr val="bg2">
                  <a:lumMod val="25000"/>
                </a:schemeClr>
              </a:solidFill>
              <a:latin typeface="Helvetica"/>
              <a:ea typeface="Helvetica Neue" panose="02000503000000020004" pitchFamily="2" charset="0"/>
              <a:cs typeface="Helvetica Neue" panose="02000503000000020004" pitchFamily="2" charset="0"/>
            </a:endParaRPr>
          </a:p>
          <a:p>
            <a:pPr marL="1828800" lvl="4" indent="0">
              <a:buNone/>
            </a:pPr>
            <a:endParaRPr lang="en-US" b="1" dirty="0">
              <a:solidFill>
                <a:schemeClr val="bg2">
                  <a:lumMod val="25000"/>
                </a:schemeClr>
              </a:solidFill>
              <a:latin typeface="Helvetica"/>
              <a:ea typeface="Helvetica Neue" panose="02000503000000020004" pitchFamily="2" charset="0"/>
              <a:cs typeface="Helvetica Neue" panose="02000503000000020004" pitchFamily="2" charset="0"/>
            </a:endParaRPr>
          </a:p>
          <a:p>
            <a:pPr marL="1828800" lvl="4" indent="0">
              <a:buNone/>
            </a:pPr>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	</a:t>
            </a:r>
          </a:p>
          <a:p>
            <a:pPr marL="1714500" lvl="3" indent="-342900">
              <a:buAutoNum type="arabicPeriod" startAt="6"/>
            </a:pP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1714500" lvl="3" indent="-342900">
              <a:buAutoNum type="arabicPeriod" startAt="5"/>
            </a:pP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1714500" lvl="3" indent="-342900">
              <a:buAutoNum type="arabicPeriod" startAt="4"/>
            </a:pP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1714500" lvl="3" indent="-342900">
              <a:buAutoNum type="arabicPeriod" startAt="3"/>
            </a:pP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1371600" lvl="3" indent="0">
              <a:buNone/>
            </a:pPr>
            <a:endParaRPr lang="en-US" b="1" dirty="0">
              <a:solidFill>
                <a:srgbClr val="E36436"/>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371473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Prospective “Big Ideas”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vert="horz" lIns="91440" tIns="45720" rIns="91440" bIns="45720" rtlCol="0" anchor="t">
            <a:normAutofit/>
          </a:bodyPr>
          <a:lstStyle/>
          <a:p>
            <a:pPr marL="514350" indent="-514350">
              <a:buAutoNum type="arabicPeriod"/>
            </a:pPr>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Exploring the idea of Embedded Counselors across campus.</a:t>
            </a:r>
          </a:p>
          <a:p>
            <a:pPr marL="514350" indent="-514350">
              <a:buAutoNum type="arabicPeriod"/>
            </a:pPr>
            <a:endParaRPr lang="en-US" b="1" dirty="0">
              <a:solidFill>
                <a:schemeClr val="bg2">
                  <a:lumMod val="25000"/>
                </a:schemeClr>
              </a:solidFill>
              <a:latin typeface="Helvetica"/>
              <a:ea typeface="Helvetica Neue" panose="02000503000000020004" pitchFamily="2" charset="0"/>
              <a:cs typeface="Helvetica Neue" panose="02000503000000020004" pitchFamily="2" charset="0"/>
            </a:endParaRPr>
          </a:p>
          <a:p>
            <a:pPr marL="514350" indent="-514350">
              <a:buAutoNum type="arabicPeriod"/>
            </a:pPr>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HVAC System replacement for Lowman Student Center and Recreational Sports Center.</a:t>
            </a:r>
            <a:endParaRPr lang="en-US" dirty="0">
              <a:solidFill>
                <a:schemeClr val="bg2">
                  <a:lumMod val="25000"/>
                </a:schemeClr>
              </a:solidFill>
            </a:endParaRPr>
          </a:p>
          <a:p>
            <a:pPr marL="514350" indent="-514350">
              <a:buAutoNum type="arabicPeriod"/>
            </a:pPr>
            <a:endParaRPr lang="en-US" b="1" dirty="0">
              <a:solidFill>
                <a:schemeClr val="bg2">
                  <a:lumMod val="25000"/>
                </a:schemeClr>
              </a:solidFill>
              <a:latin typeface="Helvetica"/>
              <a:ea typeface="Helvetica Neue" panose="02000503000000020004" pitchFamily="2" charset="0"/>
              <a:cs typeface="Helvetica Neue" panose="02000503000000020004" pitchFamily="2" charset="0"/>
            </a:endParaRPr>
          </a:p>
          <a:p>
            <a:pPr marL="514350" indent="-514350">
              <a:buAutoNum type="arabicPeriod"/>
            </a:pPr>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Revisit the topic of  waivers and its impact to the Division of Student Affairs.</a:t>
            </a:r>
            <a:endParaRPr lang="en-US" dirty="0">
              <a:solidFill>
                <a:schemeClr val="bg2">
                  <a:lumMod val="25000"/>
                </a:schemeClr>
              </a:solidFill>
            </a:endParaRPr>
          </a:p>
        </p:txBody>
      </p:sp>
    </p:spTree>
    <p:extLst>
      <p:ext uri="{BB962C8B-B14F-4D97-AF65-F5344CB8AC3E}">
        <p14:creationId xmlns:p14="http://schemas.microsoft.com/office/powerpoint/2010/main" val="2400438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Questions?</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College / Division Names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7" y="1825625"/>
            <a:ext cx="4946374" cy="4351338"/>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Division Departments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Counseling Center</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Dean of Students Office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Leadership Initiatives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Lowman Student Center</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Recreational Sports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Residence Life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Services for Students with Disabilities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Student Activities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Student Health Center</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Student Legal &amp; Mediation Services</a:t>
            </a:r>
          </a:p>
        </p:txBody>
      </p:sp>
      <p:sp>
        <p:nvSpPr>
          <p:cNvPr id="4" name="Content Placeholder 2">
            <a:extLst>
              <a:ext uri="{FF2B5EF4-FFF2-40B4-BE49-F238E27FC236}">
                <a16:creationId xmlns:a16="http://schemas.microsoft.com/office/drawing/2014/main" id="{F69C07BE-1BE4-F4C6-ECD2-A5666D98FD05}"/>
              </a:ext>
            </a:extLst>
          </p:cNvPr>
          <p:cNvSpPr txBox="1">
            <a:spLocks/>
          </p:cNvSpPr>
          <p:nvPr/>
        </p:nvSpPr>
        <p:spPr>
          <a:xfrm>
            <a:off x="6374293" y="1815686"/>
            <a:ext cx="49463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Centers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Center for Diversity &amp; Intercultural Affairs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94013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31807" y="1825625"/>
            <a:ext cx="10525541" cy="4301642"/>
          </a:xfrm>
        </p:spPr>
        <p:txBody>
          <a:bodyPr vert="horz" lIns="91440" tIns="45720" rIns="91440" bIns="45720" rtlCol="0" anchor="t">
            <a:normAutofit fontScale="85000" lnSpcReduction="20000"/>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Prioritize Student Success and Student Access</a:t>
            </a: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Several building projects have been completed or are nearing completion, including the opening of San Jacinto Hall, the remodeling of Copper Village, and the re-opening of significant portions of the Student Recreation Center.</a:t>
            </a:r>
            <a:endParaRPr lang="en-US" dirty="0">
              <a:solidFill>
                <a:schemeClr val="bg2">
                  <a:lumMod val="25000"/>
                </a:schemeClr>
              </a:solidFill>
              <a:latin typeface="Helvetica"/>
            </a:endParaRP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Student Affairs has received a combined total of just over $500,000 to support the development and implementation of Bearkat Kickoff.</a:t>
            </a:r>
            <a:endParaRPr lang="en-US" dirty="0">
              <a:solidFill>
                <a:schemeClr val="bg2">
                  <a:lumMod val="25000"/>
                </a:schemeClr>
              </a:solidFill>
              <a:latin typeface="Helvetica"/>
            </a:endParaRP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SHSU joined the Texas Leadership Scholars program and will be welcoming its first cohort of 12 students, who will each receive a four year, full-ride scholarship, this coming fall. </a:t>
            </a:r>
            <a:endParaRPr lang="en-US" dirty="0">
              <a:solidFill>
                <a:schemeClr val="bg2">
                  <a:lumMod val="25000"/>
                </a:schemeClr>
              </a:solidFill>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82% of new incoming freshman have designated “Allyship” on their housing applications, indicating that they would be open to having a roommate from the LGBTQ+ community.</a:t>
            </a:r>
          </a:p>
          <a:p>
            <a:pPr lvl="1"/>
            <a:endParaRPr lang="en-US" sz="1800" dirty="0">
              <a:latin typeface="Arial"/>
              <a:ea typeface="Calibri" panose="020F0502020204030204" pitchFamily="34" charset="0"/>
              <a:cs typeface="Times New Roman"/>
            </a:endParaRPr>
          </a:p>
          <a:p>
            <a:pPr lvl="1"/>
            <a:r>
              <a:rPr lang="en-US" sz="1800" dirty="0">
                <a:effectLst/>
                <a:latin typeface="Arial"/>
                <a:ea typeface="Calibri" panose="020F0502020204030204" pitchFamily="34" charset="0"/>
                <a:cs typeface="Times New Roman"/>
              </a:rPr>
              <a:t>Services for Students with Disabilities broke another record for the total number of unique students served by their department, at 1,386. </a:t>
            </a:r>
            <a:r>
              <a:rPr lang="en-US" sz="1800" dirty="0">
                <a:latin typeface="Arial"/>
                <a:ea typeface="Calibri" panose="020F0502020204030204" pitchFamily="34" charset="0"/>
                <a:cs typeface="Times New Roman"/>
              </a:rPr>
              <a:t>Due to the specific mix of students served during this past year, this increase has also translated to a record amount of budget expended in support of these students. </a:t>
            </a:r>
            <a:endParaRPr lang="en-US" dirty="0"/>
          </a:p>
          <a:p>
            <a:pPr lvl="1"/>
            <a:endParaRPr lang="en-US" sz="1800" dirty="0">
              <a:latin typeface="Arial" panose="020B0604020202020204" pitchFamily="34" charset="0"/>
              <a:ea typeface="Calibri" panose="020F0502020204030204" pitchFamily="34" charset="0"/>
              <a:cs typeface="Times New Roman" panose="02020603050405020304" pitchFamily="18" charset="0"/>
            </a:endParaRPr>
          </a:p>
          <a:p>
            <a:pPr lvl="1"/>
            <a:endParaRPr lang="en-US" sz="1800" dirty="0">
              <a:latin typeface="Arial" panose="020B0604020202020204" pitchFamily="34" charset="0"/>
              <a:ea typeface="Calibri" panose="020F0502020204030204" pitchFamily="34" charset="0"/>
              <a:cs typeface="Times New Roman" panose="02020603050405020304" pitchFamily="18" charset="0"/>
            </a:endParaRPr>
          </a:p>
          <a:p>
            <a:pPr lvl="2"/>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18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2498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vert="horz" lIns="91440" tIns="45720" rIns="91440" bIns="45720" rtlCol="0" anchor="t">
            <a:normAutofit/>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The Student Health Center, in partnership with the Regional Department of Health successfully implemented a process screening, testing, vaccination, and treatment of the Monkeypox Virus. </a:t>
            </a:r>
            <a:endParaRPr lang="en-US" dirty="0"/>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The Dean of Students Office initiated an extensive, collaborative process to restructure the Office of Greek Life. These efforts have not only led to the revitalization of this program, but to the successful re-affiliation of all previously established chapters, as well interest from other national organizations in establishing inaugural chapters on our campus. </a:t>
            </a:r>
            <a:endParaRPr lang="en-US" dirty="0">
              <a:solidFill>
                <a:schemeClr val="bg2">
                  <a:lumMod val="25000"/>
                </a:schemeClr>
              </a:solidFill>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96064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09296"/>
            <a:ext cx="10525541" cy="4301642"/>
          </a:xfrm>
        </p:spPr>
        <p:txBody>
          <a:bodyPr vert="horz" lIns="91440" tIns="45720" rIns="91440" bIns="45720" rtlCol="0" anchor="t">
            <a:normAutofit fontScale="92500" lnSpcReduction="20000"/>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Erica Bumpurs, Executive Director of Student Health &amp; Wellbeing, was awarded the Evelyn Wiener Mentoring Award by the American College Health Association. Ms. Bumpurs also serves as president of the Southwest College Health Association. </a:t>
            </a:r>
            <a:endParaRPr lang="en-US" dirty="0">
              <a:solidFill>
                <a:schemeClr val="bg2">
                  <a:lumMod val="25000"/>
                </a:schemeClr>
              </a:solidFill>
            </a:endParaRP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Dr. Andrew Miller, Interim Vice-President for Student Affairs, was elected to serve on the board of the American College Personnel Association Foundation. </a:t>
            </a:r>
            <a:endParaRPr lang="en-US" dirty="0">
              <a:solidFill>
                <a:schemeClr val="bg2">
                  <a:lumMod val="25000"/>
                </a:schemeClr>
              </a:solidFill>
            </a:endParaRP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Meredith Conrey, Director of Leadership Initiatives, was selected to serve on the Huntsville Leadership Institute board.</a:t>
            </a: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Dr. Gene Roberts, Director of Student Legal and Mediation Services, serves as the Chair of the Board for the Dispute Resolution Center of Montgomery County. </a:t>
            </a:r>
            <a:endParaRPr lang="en-US" dirty="0">
              <a:solidFill>
                <a:schemeClr val="bg2">
                  <a:lumMod val="25000"/>
                </a:schemeClr>
              </a:solidFill>
            </a:endParaRP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University Camp received certification as a Firewise Community by the National Fire Protection Association</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8499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31807" y="1760309"/>
            <a:ext cx="10525541" cy="4301642"/>
          </a:xfrm>
        </p:spPr>
        <p:txBody>
          <a:bodyPr vert="horz" lIns="91440" tIns="45720" rIns="91440" bIns="45720" rtlCol="0" anchor="t">
            <a:normAutofit fontScale="77500" lnSpcReduction="20000"/>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As of March ’23, Greek organizations have completed over 3,000 community service hours within Huntsville and the Greater Houston area.</a:t>
            </a:r>
            <a:endParaRPr lang="en-US" dirty="0">
              <a:solidFill>
                <a:schemeClr val="bg2">
                  <a:lumMod val="25000"/>
                </a:schemeClr>
              </a:solidFill>
              <a:latin typeface="Helvetica"/>
            </a:endParaRP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As of March ’23, Student organizations have completed over 6,700 community services hours within Huntsville and the Greater Houston area.</a:t>
            </a:r>
            <a:endParaRPr lang="en-US" dirty="0">
              <a:solidFill>
                <a:schemeClr val="bg2">
                  <a:lumMod val="25000"/>
                </a:schemeClr>
              </a:solidFill>
              <a:latin typeface="Helvetica"/>
            </a:endParaRP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Recreational Sports entered into a partnership with Special Olympics and Unified Sports to begin hosting Field Days, with the intention of ultimately hosting our own Special Olympics program. </a:t>
            </a:r>
            <a:endParaRPr lang="en-US" dirty="0">
              <a:solidFill>
                <a:schemeClr val="bg2">
                  <a:lumMod val="25000"/>
                </a:schemeClr>
              </a:solidFill>
            </a:endParaRP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The Lowman Student Center team hosted the ’22 annual Association of College Unions International – Region II conference.</a:t>
            </a:r>
            <a:endParaRPr lang="en-US" dirty="0">
              <a:solidFill>
                <a:schemeClr val="bg2">
                  <a:lumMod val="25000"/>
                </a:schemeClr>
              </a:solidFill>
              <a:latin typeface="Helvetica"/>
            </a:endParaRP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Services for Students with Disabilities has reestablished its relationship with the Workforce Recruitment Program of the U.S. Department of Labor.</a:t>
            </a:r>
            <a:endParaRPr lang="en-US" dirty="0">
              <a:solidFill>
                <a:schemeClr val="bg2">
                  <a:lumMod val="25000"/>
                </a:schemeClr>
              </a:solidFill>
              <a:latin typeface="Helvetica"/>
            </a:endParaRP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Dr. Diane Stoebner-May was elected to serve on the Board of Directors for the Association of Counseling Center Training Agencies. </a:t>
            </a:r>
            <a:endParaRPr lang="en-US" dirty="0">
              <a:solidFill>
                <a:schemeClr val="bg2">
                  <a:lumMod val="25000"/>
                </a:schemeClr>
              </a:solidFill>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18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99055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2621289294"/>
              </p:ext>
            </p:extLst>
          </p:nvPr>
        </p:nvGraphicFramePr>
        <p:xfrm>
          <a:off x="838199" y="1372630"/>
          <a:ext cx="10515600" cy="4312624"/>
        </p:xfrm>
        <a:graphic>
          <a:graphicData uri="http://schemas.openxmlformats.org/drawingml/2006/table">
            <a:tbl>
              <a:tblPr firstRow="1" bandRow="1">
                <a:tableStyleId>{21E4AEA4-8DFA-4A89-87EB-49C32662AFE0}</a:tableStyleId>
              </a:tblPr>
              <a:tblGrid>
                <a:gridCol w="2785845">
                  <a:extLst>
                    <a:ext uri="{9D8B030D-6E8A-4147-A177-3AD203B41FA5}">
                      <a16:colId xmlns:a16="http://schemas.microsoft.com/office/drawing/2014/main" val="1196900940"/>
                    </a:ext>
                  </a:extLst>
                </a:gridCol>
                <a:gridCol w="7729755">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#1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Additional O&amp;M for Disability Services </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Strategic Priority 1 </a:t>
                      </a:r>
                      <a:endParaRPr lang="en-US" dirty="0">
                        <a:latin typeface="Helvetica"/>
                      </a:endParaRPr>
                    </a:p>
                    <a:p>
                      <a:pPr lvl="0">
                        <a:buNone/>
                      </a:pPr>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Goal 3: Eliminate opportunity and achievement gaps.</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$200,000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One-time</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Increased O&amp;M is needed to defray escalating costs of communication access services mandated by ADA </a:t>
                      </a:r>
                      <a:r>
                        <a:rPr lang="en-US" sz="1600" b="0" i="0" dirty="0">
                          <a:latin typeface="Helvetica" pitchFamily="2" charset="0"/>
                          <a:ea typeface="Helvetica Neue" panose="02000503000000020004" pitchFamily="2" charset="0"/>
                          <a:cs typeface="Helvetica Neue" panose="02000503000000020004" pitchFamily="2" charset="0"/>
                        </a:rPr>
                        <a:t>(42 U.S.C </a:t>
                      </a:r>
                      <a:r>
                        <a:rPr lang="en-US" sz="1800" kern="1200" dirty="0">
                          <a:solidFill>
                            <a:schemeClr val="dk1"/>
                          </a:solidFill>
                          <a:effectLst/>
                          <a:latin typeface="+mn-lt"/>
                          <a:ea typeface="+mn-ea"/>
                          <a:cs typeface="+mn-cs"/>
                        </a:rPr>
                        <a:t>§</a:t>
                      </a:r>
                      <a:r>
                        <a:rPr lang="en-US" sz="1600" b="0" i="0" dirty="0">
                          <a:latin typeface="Helvetica" pitchFamily="2" charset="0"/>
                          <a:ea typeface="Helvetica Neue" panose="02000503000000020004" pitchFamily="2" charset="0"/>
                          <a:cs typeface="Helvetica Neue" panose="02000503000000020004" pitchFamily="2" charset="0"/>
                        </a:rPr>
                        <a:t> 12101)</a:t>
                      </a:r>
                      <a:endPar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latin typeface="Helvetica" pitchFamily="2" charset="0"/>
                          <a:ea typeface="Helvetica Neue" panose="02000503000000020004" pitchFamily="2" charset="0"/>
                          <a:cs typeface="Helvetica Neue" panose="02000503000000020004" pitchFamily="2" charset="0"/>
                        </a:rPr>
                        <a:t>Deaf / hard-of-hearing students would be denied equal access to educational programs, services and activities.  Failure to comply with access services mandated by ADA (42 U.S.C </a:t>
                      </a:r>
                      <a:r>
                        <a:rPr lang="en-US" sz="1800" kern="1200" dirty="0">
                          <a:solidFill>
                            <a:schemeClr val="dk1"/>
                          </a:solidFill>
                          <a:effectLst/>
                          <a:latin typeface="+mn-lt"/>
                          <a:ea typeface="+mn-ea"/>
                          <a:cs typeface="+mn-cs"/>
                        </a:rPr>
                        <a:t>§</a:t>
                      </a:r>
                      <a:r>
                        <a:rPr lang="en-US" sz="1600" b="0" i="0" dirty="0">
                          <a:latin typeface="Helvetica" pitchFamily="2" charset="0"/>
                          <a:ea typeface="Helvetica Neue" panose="02000503000000020004" pitchFamily="2" charset="0"/>
                          <a:cs typeface="Helvetica Neue" panose="02000503000000020004" pitchFamily="2" charset="0"/>
                        </a:rPr>
                        <a:t> 12101) could result in extensive fines and loss of Federal funding.</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23792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#4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07C90BE4-D402-D695-CB30-B6EE8DFA965A}"/>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A02401FB-9F31-F80F-AED4-8A8F2D783D8E}"/>
              </a:ext>
            </a:extLst>
          </p:cNvPr>
          <p:cNvGraphicFramePr>
            <a:graphicFrameLocks noGrp="1"/>
          </p:cNvGraphicFramePr>
          <p:nvPr>
            <p:extLst>
              <p:ext uri="{D42A27DB-BD31-4B8C-83A1-F6EECF244321}">
                <p14:modId xmlns:p14="http://schemas.microsoft.com/office/powerpoint/2010/main" val="3118795590"/>
              </p:ext>
            </p:extLst>
          </p:nvPr>
        </p:nvGraphicFramePr>
        <p:xfrm>
          <a:off x="838199" y="1372630"/>
          <a:ext cx="10515600" cy="4594322"/>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a:rPr>
                        <a:t>#2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SSD Accommodation Counselor - </a:t>
                      </a:r>
                      <a:r>
                        <a:rPr lang="en-US" sz="2000" dirty="0">
                          <a:latin typeface="Helvetica" panose="020B0604020202020204" pitchFamily="34" charset="0"/>
                          <a:cs typeface="Helvetica" panose="020B0604020202020204" pitchFamily="34" charset="0"/>
                        </a:rPr>
                        <a:t>Institutional Funding</a:t>
                      </a:r>
                      <a:endParaRPr lang="en-US" sz="2000" b="1" dirty="0">
                        <a:solidFill>
                          <a:schemeClr val="bg1"/>
                        </a:solidFill>
                        <a:latin typeface="Helvetica" pitchFamily="2" charset="0"/>
                      </a:endParaRP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Strategic Priority 1 </a:t>
                      </a:r>
                      <a:endParaRPr lang="en-US" dirty="0">
                        <a:latin typeface="Helvetica"/>
                      </a:endParaRPr>
                    </a:p>
                    <a:p>
                      <a:pPr lvl="0">
                        <a:buNone/>
                      </a:pPr>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Goal 3: Eliminate opportunity and achievement gaps.</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$72,424  | Recurring salary - $54,048 | Fringe Benefits - $18,376 </a:t>
                      </a:r>
                    </a:p>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                                            | </a:t>
                      </a:r>
                      <a:r>
                        <a:rPr lang="en-US" sz="1600" b="0" i="0" dirty="0">
                          <a:solidFill>
                            <a:schemeClr val="tx1"/>
                          </a:solidFill>
                          <a:latin typeface="Helvetica"/>
                          <a:ea typeface="Helvetica Neue" panose="02000503000000020004" pitchFamily="2" charset="0"/>
                          <a:cs typeface="Helvetica Neue" panose="02000503000000020004" pitchFamily="2" charset="0"/>
                        </a:rPr>
                        <a:t>O&amp;M Travel - $0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pPr marL="0" algn="l" defTabSz="914400" rtl="0" eaLnBrk="1" latinLnBrk="0" hangingPunct="1"/>
                      <a:r>
                        <a:rPr lang="en-US" sz="1600" b="0" i="0" kern="1200" dirty="0">
                          <a:solidFill>
                            <a:schemeClr val="dk1"/>
                          </a:solidFill>
                          <a:latin typeface="Helvetica" pitchFamily="2" charset="0"/>
                          <a:ea typeface="+mn-ea"/>
                          <a:cs typeface="+mn-cs"/>
                        </a:rPr>
                        <a:t>SSD experienced an increase of 17% in total students served from FY21 to FY22.  Over the past decade, the SSD client population has grown approximately 172%.  This growth has resulted in a marked increase in the demand for services on the Huntsville campus, in the online environment, and at TWC, the College of Osteopathic Medicine (COM) and School of Nursing.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An additional staff member funding is needed due to increase in various demands for SSD services in multiple locations.  If new staff member is not funded, additional challenges will burden current SSD staff to meet its service obligations under the ADA and Section 504.</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017193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Supportive Data</a:t>
            </a:r>
            <a:r>
              <a:rPr lang="en-US" b="1" dirty="0">
                <a:solidFill>
                  <a:srgbClr val="E36436"/>
                </a:solidFill>
                <a:latin typeface="Helvetica Neue" panose="02000503000000020004" pitchFamily="2" charset="0"/>
                <a:ea typeface="Helvetica Neue" panose="02000503000000020004" pitchFamily="2" charset="0"/>
                <a:cs typeface="Helvetica Neue" panose="02000503000000020004" pitchFamily="2" charset="0"/>
              </a:rPr>
              <a:t> – Budget Priority #2</a:t>
            </a:r>
            <a:endParaRPr lang="en-US" i="1" dirty="0">
              <a:solidFill>
                <a:srgbClr val="E36436"/>
              </a:solidFill>
              <a:latin typeface="Helvetica Oblique" pitchFamily="2" charset="0"/>
              <a:ea typeface="Helvetica Neue" panose="02000503000000020004" pitchFamily="2" charset="0"/>
              <a:cs typeface="Helvetica Neue" panose="02000503000000020004" pitchFamily="2" charset="0"/>
            </a:endParaRPr>
          </a:p>
        </p:txBody>
      </p:sp>
      <p:graphicFrame>
        <p:nvGraphicFramePr>
          <p:cNvPr id="7" name="Content Placeholder 6" descr="SSD Total Unique Students Served">
            <a:extLst>
              <a:ext uri="{FF2B5EF4-FFF2-40B4-BE49-F238E27FC236}">
                <a16:creationId xmlns:a16="http://schemas.microsoft.com/office/drawing/2014/main" id="{7D432925-36CD-54C3-F97F-282E32918D16}"/>
              </a:ext>
            </a:extLst>
          </p:cNvPr>
          <p:cNvGraphicFramePr>
            <a:graphicFrameLocks noGrp="1"/>
          </p:cNvGraphicFramePr>
          <p:nvPr>
            <p:ph idx="1"/>
            <p:extLst>
              <p:ext uri="{D42A27DB-BD31-4B8C-83A1-F6EECF244321}">
                <p14:modId xmlns:p14="http://schemas.microsoft.com/office/powerpoint/2010/main" val="433387350"/>
              </p:ext>
            </p:extLst>
          </p:nvPr>
        </p:nvGraphicFramePr>
        <p:xfrm>
          <a:off x="477838" y="1746250"/>
          <a:ext cx="11349037" cy="4302125"/>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820795024"/>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FC9FB13DC20A4181C54E7F7EBA303A" ma:contentTypeVersion="7" ma:contentTypeDescription="Create a new document." ma:contentTypeScope="" ma:versionID="4fa014c30cd7a752d925e8a410ad4118">
  <xsd:schema xmlns:xsd="http://www.w3.org/2001/XMLSchema" xmlns:xs="http://www.w3.org/2001/XMLSchema" xmlns:p="http://schemas.microsoft.com/office/2006/metadata/properties" xmlns:ns3="265301e0-bea8-4069-be11-ab996f9535ad" xmlns:ns4="e6c64fa2-9168-41db-b77e-3c7e17a25a2b" targetNamespace="http://schemas.microsoft.com/office/2006/metadata/properties" ma:root="true" ma:fieldsID="688d3bee53023471fe29d5cdc0cb7aef" ns3:_="" ns4:_="">
    <xsd:import namespace="265301e0-bea8-4069-be11-ab996f9535ad"/>
    <xsd:import namespace="e6c64fa2-9168-41db-b77e-3c7e17a25a2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5301e0-bea8-4069-be11-ab996f9535a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c64fa2-9168-41db-b77e-3c7e17a25a2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2EDDA00-BDEC-4C94-8831-4EBAC858CA3D}">
  <ds:schemaRefs>
    <ds:schemaRef ds:uri="265301e0-bea8-4069-be11-ab996f9535ad"/>
    <ds:schemaRef ds:uri="e6c64fa2-9168-41db-b77e-3c7e17a25a2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DBB79EA-853B-43BE-BBE6-3BC8707AE75F}">
  <ds:schemaRefs>
    <ds:schemaRef ds:uri="http://schemas.microsoft.com/sharepoint/v3/contenttype/forms"/>
  </ds:schemaRefs>
</ds:datastoreItem>
</file>

<file path=customXml/itemProps3.xml><?xml version="1.0" encoding="utf-8"?>
<ds:datastoreItem xmlns:ds="http://schemas.openxmlformats.org/officeDocument/2006/customXml" ds:itemID="{4113AF24-1A8A-4EF7-A536-B6BD44E6EFB7}">
  <ds:schemaRefs>
    <ds:schemaRef ds:uri="265301e0-bea8-4069-be11-ab996f9535ad"/>
    <ds:schemaRef ds:uri="http://schemas.microsoft.com/office/2006/metadata/properties"/>
    <ds:schemaRef ds:uri="http://schemas.microsoft.com/office/2006/documentManagement/types"/>
    <ds:schemaRef ds:uri="http://purl.org/dc/dcmitype/"/>
    <ds:schemaRef ds:uri="http://purl.org/dc/terms/"/>
    <ds:schemaRef ds:uri="http://www.w3.org/XML/1998/namespace"/>
    <ds:schemaRef ds:uri="http://purl.org/dc/elements/1.1/"/>
    <ds:schemaRef ds:uri="http://schemas.microsoft.com/office/infopath/2007/PartnerControls"/>
    <ds:schemaRef ds:uri="http://schemas.openxmlformats.org/package/2006/metadata/core-properties"/>
    <ds:schemaRef ds:uri="e6c64fa2-9168-41db-b77e-3c7e17a25a2b"/>
  </ds:schemaRefs>
</ds:datastoreItem>
</file>

<file path=docProps/app.xml><?xml version="1.0" encoding="utf-8"?>
<Properties xmlns="http://schemas.openxmlformats.org/officeDocument/2006/extended-properties" xmlns:vt="http://schemas.openxmlformats.org/officeDocument/2006/docPropsVTypes">
  <TotalTime>5147</TotalTime>
  <Words>1553</Words>
  <Application>Microsoft Office PowerPoint</Application>
  <PresentationFormat>Widescreen</PresentationFormat>
  <Paragraphs>179</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Helvetica</vt:lpstr>
      <vt:lpstr>Helvetica Neue</vt:lpstr>
      <vt:lpstr>Helvetica Oblique</vt:lpstr>
      <vt:lpstr>Office Theme 2013 - 2022</vt:lpstr>
      <vt:lpstr>Division of Student Affairs</vt:lpstr>
      <vt:lpstr>College / Division Names</vt:lpstr>
      <vt:lpstr>FY 2023 Accomplishments</vt:lpstr>
      <vt:lpstr>FY 2023 Accomplishments</vt:lpstr>
      <vt:lpstr>FY 2023 Accomplishments</vt:lpstr>
      <vt:lpstr>FY 2023 Accomplishments</vt:lpstr>
      <vt:lpstr>Budget Request</vt:lpstr>
      <vt:lpstr>Budget Request</vt:lpstr>
      <vt:lpstr>Supportive Data – Budget Priority #2</vt:lpstr>
      <vt:lpstr>Budget Request</vt:lpstr>
      <vt:lpstr>Budget Request</vt:lpstr>
      <vt:lpstr>Supportive Data – Budget Priority #4</vt:lpstr>
      <vt:lpstr>Summary of Budget Requests</vt:lpstr>
      <vt:lpstr>Self-funded New Initiatives </vt:lpstr>
      <vt:lpstr>Prospective “Big Ideas”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Nguyen, Du</cp:lastModifiedBy>
  <cp:revision>89</cp:revision>
  <dcterms:created xsi:type="dcterms:W3CDTF">2023-01-09T16:14:47Z</dcterms:created>
  <dcterms:modified xsi:type="dcterms:W3CDTF">2023-03-30T14:44:50Z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0x01010005FC9FB13DC20A4181C54E7F7EBA303A</vt:lpwstr>
  </property>
</Properties>
</file>